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4"/>
  </p:notesMasterIdLst>
  <p:sldIdLst>
    <p:sldId id="296" r:id="rId2"/>
    <p:sldId id="257" r:id="rId3"/>
    <p:sldId id="287" r:id="rId4"/>
    <p:sldId id="288" r:id="rId5"/>
    <p:sldId id="289" r:id="rId6"/>
    <p:sldId id="297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94" r:id="rId16"/>
    <p:sldId id="295" r:id="rId17"/>
    <p:sldId id="275" r:id="rId18"/>
    <p:sldId id="276" r:id="rId19"/>
    <p:sldId id="290" r:id="rId20"/>
    <p:sldId id="291" r:id="rId21"/>
    <p:sldId id="292" r:id="rId22"/>
    <p:sldId id="293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D0EBF8"/>
    <a:srgbClr val="97D6E5"/>
    <a:srgbClr val="57A391"/>
    <a:srgbClr val="C59EDA"/>
    <a:srgbClr val="960450"/>
    <a:srgbClr val="FB81B5"/>
    <a:srgbClr val="FFFF8B"/>
    <a:srgbClr val="10DE41"/>
    <a:srgbClr val="C068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52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353E7F-1B77-4F86-B757-D0E3D781ACA0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C834C5-A7AD-4DB5-BA50-B5203B33C569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07133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3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4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5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11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071555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19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20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21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MY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C834C5-A7AD-4DB5-BA50-B5203B33C569}" type="slidenum">
              <a:rPr lang="en-MY" smtClean="0"/>
              <a:t>22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574137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549210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56637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77747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35093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39579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043693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1780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912861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2851085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6452982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MY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011545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MY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8845BC-2FED-4468-8708-741E7A62CC21}" type="datetimeFigureOut">
              <a:rPr lang="en-MY" smtClean="0"/>
              <a:t>28/12/2020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164193-306C-4549-A98D-46A17F26F540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744783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0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761999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3400" dirty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34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400" dirty="0" err="1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Berkeluarga</a:t>
            </a:r>
            <a:endParaRPr lang="en-US" sz="3400" dirty="0">
              <a:ln w="12700">
                <a:solidFill>
                  <a:sysClr val="windowText" lastClr="000000"/>
                </a:solidFill>
              </a:ln>
              <a:solidFill>
                <a:srgbClr val="66FF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ctagon 3"/>
          <p:cNvSpPr/>
          <p:nvPr/>
        </p:nvSpPr>
        <p:spPr>
          <a:xfrm>
            <a:off x="152400" y="76200"/>
            <a:ext cx="1219200" cy="990600"/>
          </a:xfrm>
          <a:prstGeom prst="octag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2</a:t>
            </a:r>
          </a:p>
        </p:txBody>
      </p:sp>
      <p:sp>
        <p:nvSpPr>
          <p:cNvPr id="5" name="Oval 4"/>
          <p:cNvSpPr/>
          <p:nvPr/>
        </p:nvSpPr>
        <p:spPr>
          <a:xfrm>
            <a:off x="2590800" y="3124200"/>
            <a:ext cx="3429000" cy="1676400"/>
          </a:xfrm>
          <a:prstGeom prst="ellipse">
            <a:avLst/>
          </a:prstGeom>
          <a:solidFill>
            <a:srgbClr val="00B0F0"/>
          </a:solidFill>
          <a:effectLst>
            <a:glow rad="228600">
              <a:schemeClr val="accent1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Keluarga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diberkati</a:t>
            </a:r>
            <a:endParaRPr lang="en-US" sz="28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2400" y="1295400"/>
            <a:ext cx="2819400" cy="1752600"/>
          </a:xfrm>
          <a:prstGeom prst="rect">
            <a:avLst/>
          </a:prstGeom>
          <a:solidFill>
            <a:srgbClr val="FFFF8B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Memiliki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ketenangan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keharmonian</a:t>
            </a:r>
            <a:endParaRPr lang="en-US" sz="24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257799" y="1066800"/>
            <a:ext cx="3810000" cy="1981200"/>
          </a:xfrm>
          <a:prstGeom prst="rect">
            <a:avLst/>
          </a:prstGeom>
          <a:solidFill>
            <a:srgbClr val="FFFF8B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Berkasih</a:t>
            </a:r>
            <a:r>
              <a:rPr lang="en-US" sz="2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sayang</a:t>
            </a:r>
            <a:r>
              <a:rPr lang="en-US" sz="2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nasihat-menasihati</a:t>
            </a:r>
            <a:r>
              <a:rPr lang="en-US" sz="2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bertolak</a:t>
            </a:r>
            <a:r>
              <a:rPr lang="en-US" sz="2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ansur</a:t>
            </a:r>
            <a:r>
              <a:rPr lang="en-US" sz="2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hormat-menghormati</a:t>
            </a:r>
            <a:r>
              <a:rPr lang="en-US" sz="2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percaya-mempercayai</a:t>
            </a:r>
            <a:endParaRPr lang="en-US" sz="2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52400" y="4849761"/>
            <a:ext cx="2819400" cy="1752600"/>
          </a:xfrm>
          <a:prstGeom prst="rect">
            <a:avLst/>
          </a:prstGeom>
          <a:solidFill>
            <a:srgbClr val="FFFF8B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Melahirkan</a:t>
            </a:r>
            <a:r>
              <a:rPr lang="en-US" sz="2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mahligai</a:t>
            </a:r>
            <a:r>
              <a:rPr lang="en-US" sz="2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</a:t>
            </a:r>
            <a:endParaRPr lang="en-US" sz="26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867400" y="4876800"/>
            <a:ext cx="2819400" cy="1752600"/>
          </a:xfrm>
          <a:prstGeom prst="rect">
            <a:avLst/>
          </a:prstGeom>
          <a:solidFill>
            <a:srgbClr val="FFFF8B"/>
          </a:solidFill>
          <a:ln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Menjadikan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Islam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panduan</a:t>
            </a:r>
            <a:endParaRPr lang="en-US" sz="24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1" name="Striped Right Arrow 10"/>
          <p:cNvSpPr/>
          <p:nvPr/>
        </p:nvSpPr>
        <p:spPr>
          <a:xfrm rot="13441101">
            <a:off x="2288012" y="2968352"/>
            <a:ext cx="838200" cy="762000"/>
          </a:xfrm>
          <a:prstGeom prst="stripedRightArrow">
            <a:avLst/>
          </a:prstGeom>
          <a:solidFill>
            <a:srgbClr val="10DE4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Striped Right Arrow 11"/>
          <p:cNvSpPr/>
          <p:nvPr/>
        </p:nvSpPr>
        <p:spPr>
          <a:xfrm rot="18745447">
            <a:off x="5600701" y="2967167"/>
            <a:ext cx="838200" cy="762000"/>
          </a:xfrm>
          <a:prstGeom prst="stripedRightArrow">
            <a:avLst/>
          </a:prstGeom>
          <a:solidFill>
            <a:srgbClr val="10DE4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Striped Right Arrow 12"/>
          <p:cNvSpPr/>
          <p:nvPr/>
        </p:nvSpPr>
        <p:spPr>
          <a:xfrm rot="8363431">
            <a:off x="2445306" y="4392561"/>
            <a:ext cx="838200" cy="762000"/>
          </a:xfrm>
          <a:prstGeom prst="stripedRightArrow">
            <a:avLst/>
          </a:prstGeom>
          <a:solidFill>
            <a:srgbClr val="10DE4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4" name="Striped Right Arrow 13"/>
          <p:cNvSpPr/>
          <p:nvPr/>
        </p:nvSpPr>
        <p:spPr>
          <a:xfrm rot="2662458">
            <a:off x="5404716" y="4235171"/>
            <a:ext cx="838200" cy="762000"/>
          </a:xfrm>
          <a:prstGeom prst="stripedRightArrow">
            <a:avLst/>
          </a:prstGeom>
          <a:solidFill>
            <a:srgbClr val="10DE41"/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758047168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5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1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3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8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4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761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solidFill>
                <a:srgbClr val="66FF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ctagon 3"/>
          <p:cNvSpPr/>
          <p:nvPr/>
        </p:nvSpPr>
        <p:spPr>
          <a:xfrm>
            <a:off x="152400" y="76200"/>
            <a:ext cx="1219200" cy="990600"/>
          </a:xfrm>
          <a:prstGeom prst="octag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3</a:t>
            </a:r>
            <a:endParaRPr lang="en-US" sz="44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Heptagon 4"/>
          <p:cNvSpPr/>
          <p:nvPr/>
        </p:nvSpPr>
        <p:spPr>
          <a:xfrm>
            <a:off x="2933699" y="3048000"/>
            <a:ext cx="3276600" cy="1905000"/>
          </a:xfrm>
          <a:prstGeom prst="heptagon">
            <a:avLst/>
          </a:prstGeom>
          <a:solidFill>
            <a:srgbClr val="FB81B5"/>
          </a:solidFill>
          <a:ln>
            <a:solidFill>
              <a:srgbClr val="960450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Rezeki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diberkati</a:t>
            </a:r>
            <a:endParaRPr lang="en-US" sz="28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79439" y="1219200"/>
            <a:ext cx="3478161" cy="1752600"/>
          </a:xfrm>
          <a:prstGeom prst="roundRect">
            <a:avLst/>
          </a:prstGeom>
          <a:solidFill>
            <a:srgbClr val="C59E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Keutamaan pencarian rezeki adalah untuk keberkatan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5486400" y="1219200"/>
            <a:ext cx="3478161" cy="1752600"/>
          </a:xfrm>
          <a:prstGeom prst="roundRect">
            <a:avLst/>
          </a:prstGeom>
          <a:solidFill>
            <a:srgbClr val="C59E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Diperolehi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sumber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halal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5486400" y="5029200"/>
            <a:ext cx="3478161" cy="1752600"/>
          </a:xfrm>
          <a:prstGeom prst="roundRect">
            <a:avLst/>
          </a:prstGeom>
          <a:solidFill>
            <a:srgbClr val="C59E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Pemurah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bakhil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untuk</a:t>
            </a:r>
            <a:r>
              <a:rPr lang="en-US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4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bersedekah</a:t>
            </a:r>
            <a:endParaRPr lang="en-US" sz="24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79439" y="5029200"/>
            <a:ext cx="3478161" cy="1752600"/>
          </a:xfrm>
          <a:prstGeom prst="roundRect">
            <a:avLst/>
          </a:prstGeom>
          <a:solidFill>
            <a:srgbClr val="C59EDA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Digunakan untuk tujuan kebaikan dan jalan Allah</a:t>
            </a:r>
          </a:p>
        </p:txBody>
      </p:sp>
      <p:sp>
        <p:nvSpPr>
          <p:cNvPr id="10" name="Notched Right Arrow 9"/>
          <p:cNvSpPr/>
          <p:nvPr/>
        </p:nvSpPr>
        <p:spPr>
          <a:xfrm rot="13517264">
            <a:off x="2631351" y="2884608"/>
            <a:ext cx="914400" cy="723900"/>
          </a:xfrm>
          <a:prstGeom prst="notched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57A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1" name="Notched Right Arrow 10"/>
          <p:cNvSpPr/>
          <p:nvPr/>
        </p:nvSpPr>
        <p:spPr>
          <a:xfrm rot="18867439">
            <a:off x="5540159" y="2827246"/>
            <a:ext cx="914400" cy="723900"/>
          </a:xfrm>
          <a:prstGeom prst="notched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57A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2" name="Notched Right Arrow 11"/>
          <p:cNvSpPr/>
          <p:nvPr/>
        </p:nvSpPr>
        <p:spPr>
          <a:xfrm rot="8304418">
            <a:off x="2783753" y="4403251"/>
            <a:ext cx="914400" cy="723900"/>
          </a:xfrm>
          <a:prstGeom prst="notched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57A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3" name="Notched Right Arrow 12"/>
          <p:cNvSpPr/>
          <p:nvPr/>
        </p:nvSpPr>
        <p:spPr>
          <a:xfrm rot="3019151">
            <a:off x="5469399" y="4394475"/>
            <a:ext cx="914400" cy="723900"/>
          </a:xfrm>
          <a:prstGeom prst="notchedRightArrow">
            <a:avLst/>
          </a:prstGeom>
          <a:blipFill>
            <a:blip r:embed="rId5"/>
            <a:tile tx="0" ty="0" sx="100000" sy="100000" flip="none" algn="tl"/>
          </a:blipFill>
          <a:ln>
            <a:solidFill>
              <a:srgbClr val="57A39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304177301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6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025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275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6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9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3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275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761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pada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solidFill>
                <a:srgbClr val="66FF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ctagon 3"/>
          <p:cNvSpPr/>
          <p:nvPr/>
        </p:nvSpPr>
        <p:spPr>
          <a:xfrm>
            <a:off x="152400" y="76200"/>
            <a:ext cx="1219200" cy="990600"/>
          </a:xfrm>
          <a:prstGeom prst="octag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4</a:t>
            </a:r>
            <a:endParaRPr lang="en-US" sz="44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Snip Diagonal Corner Rectangle 4"/>
          <p:cNvSpPr/>
          <p:nvPr/>
        </p:nvSpPr>
        <p:spPr>
          <a:xfrm>
            <a:off x="723899" y="1600200"/>
            <a:ext cx="7696200" cy="1905000"/>
          </a:xfrm>
          <a:prstGeom prst="snip2DiagRect">
            <a:avLst/>
          </a:prstGeom>
          <a:gradFill flip="none" rotWithShape="1">
            <a:gsLst>
              <a:gs pos="0">
                <a:srgbClr val="97D6E5"/>
              </a:gs>
              <a:gs pos="50000">
                <a:srgbClr val="D0EBF8"/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0" scaled="1"/>
            <a:tileRect/>
          </a:gra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agama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menjamin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kesejahteraan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dunia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akhirat</a:t>
            </a:r>
            <a:endParaRPr lang="en-US" sz="3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Snip Diagonal Corner Rectangle 5"/>
          <p:cNvSpPr/>
          <p:nvPr/>
        </p:nvSpPr>
        <p:spPr>
          <a:xfrm>
            <a:off x="723899" y="3733800"/>
            <a:ext cx="7696200" cy="2514600"/>
          </a:xfrm>
          <a:prstGeom prst="snip2DiagRect">
            <a:avLst/>
          </a:prstGeom>
          <a:solidFill>
            <a:srgbClr val="00B05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SWT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memerintahkan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supaya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mencari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pengetahuan</a:t>
            </a:r>
            <a:endParaRPr lang="en-US" sz="3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8001000" y="5715000"/>
            <a:ext cx="990600" cy="838200"/>
          </a:xfrm>
          <a:prstGeom prst="chevron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7315200" y="5715000"/>
            <a:ext cx="990600" cy="838200"/>
          </a:xfrm>
          <a:prstGeom prst="chevron">
            <a:avLst/>
          </a:prstGeom>
          <a:solidFill>
            <a:srgbClr val="C00000"/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60019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3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25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3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9752" y="112693"/>
            <a:ext cx="9153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Ta’ala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b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al-’Alaq : Ayat 1-5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9200"/>
            <a:ext cx="9144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48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اقْرَأْ بِاسْمِ رَبِّكَ الَّذِي خَلَقَ ۞ خَلَقَ الْإِنْسَانَ مِنْ عَلَقٍ ۞ اقْرَأْ وَرَبُّكَ الْأَكْرَمُ ۞ الَّذِي عَلَّمَ بِالْقَلَمِ ۞ عَلَّمَ الْإِنْسَانَ مَا لَمْ يَعْلَمْ ۞</a:t>
            </a:r>
            <a:endParaRPr lang="ar-EG" sz="48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657600"/>
            <a:ext cx="9144000" cy="3000821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Bacalah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wahai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-Mu yang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menciptakan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sekalian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makhluk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menciptakan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sebuku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darah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beku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Bacalah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nama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-Mu yang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Maha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Pemurah</a:t>
            </a:r>
            <a:r>
              <a:rPr lang="en-MY" sz="2700" b="1" dirty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melalui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tulisan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mengajarkan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7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diketahuinya</a:t>
            </a:r>
            <a:r>
              <a:rPr lang="en-MY" sz="27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7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445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381000" y="1447800"/>
            <a:ext cx="8382000" cy="5105400"/>
          </a:xfrm>
          <a:prstGeom prst="rect">
            <a:avLst/>
          </a:prstGeom>
          <a:blipFill dpi="0" rotWithShape="1">
            <a:blip r:embed="rId4">
              <a:alphaModFix amt="82000"/>
            </a:blip>
            <a:srcRect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3" name="Rectangle 2"/>
          <p:cNvSpPr/>
          <p:nvPr/>
        </p:nvSpPr>
        <p:spPr>
          <a:xfrm>
            <a:off x="-1" y="206514"/>
            <a:ext cx="91439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Tuntutan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mempelajari</a:t>
            </a:r>
            <a:r>
              <a:rPr lang="en-US" sz="40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Frame 3"/>
          <p:cNvSpPr/>
          <p:nvPr/>
        </p:nvSpPr>
        <p:spPr>
          <a:xfrm>
            <a:off x="228600" y="1295400"/>
            <a:ext cx="8686800" cy="5410200"/>
          </a:xfrm>
          <a:prstGeom prst="frame">
            <a:avLst>
              <a:gd name="adj1" fmla="val 1323"/>
            </a:avLst>
          </a:prstGeom>
          <a:blipFill>
            <a:blip r:embed="rId5"/>
            <a:tile tx="0" ty="0" sx="100000" sy="100000" flip="none" algn="tl"/>
          </a:blipFill>
          <a:ln>
            <a:solidFill>
              <a:srgbClr val="66FF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>
              <a:solidFill>
                <a:schemeClr val="tx1"/>
              </a:solidFill>
            </a:endParaRPr>
          </a:p>
        </p:txBody>
      </p:sp>
      <p:sp>
        <p:nvSpPr>
          <p:cNvPr id="5" name="Flowchart: Merge 4"/>
          <p:cNvSpPr/>
          <p:nvPr/>
        </p:nvSpPr>
        <p:spPr>
          <a:xfrm rot="16200000">
            <a:off x="536471" y="1641371"/>
            <a:ext cx="419100" cy="336757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6" name="TextBox 5"/>
          <p:cNvSpPr txBox="1"/>
          <p:nvPr/>
        </p:nvSpPr>
        <p:spPr>
          <a:xfrm>
            <a:off x="1066800" y="1524000"/>
            <a:ext cx="762000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adirlah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majlis-majlis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sama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di masjid,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sebagainya</a:t>
            </a:r>
            <a:endParaRPr lang="en-US" sz="2600" dirty="0" smtClean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Flowchart: Merge 6"/>
          <p:cNvSpPr/>
          <p:nvPr/>
        </p:nvSpPr>
        <p:spPr>
          <a:xfrm rot="16200000">
            <a:off x="536471" y="2670071"/>
            <a:ext cx="419100" cy="336757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8" name="TextBox 7"/>
          <p:cNvSpPr txBox="1"/>
          <p:nvPr/>
        </p:nvSpPr>
        <p:spPr>
          <a:xfrm>
            <a:off x="1066800" y="2552701"/>
            <a:ext cx="7620000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membaca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ayat-ayat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al-Quran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betul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mengesahkan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pegangan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akidah</a:t>
            </a:r>
            <a:r>
              <a:rPr lang="en-US" sz="260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tahu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ilmu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fardu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ibadat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muamalat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mengetahui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mana halal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mana haram</a:t>
            </a:r>
          </a:p>
        </p:txBody>
      </p:sp>
      <p:sp>
        <p:nvSpPr>
          <p:cNvPr id="9" name="Flowchart: Merge 8"/>
          <p:cNvSpPr/>
          <p:nvPr/>
        </p:nvSpPr>
        <p:spPr>
          <a:xfrm rot="16200000">
            <a:off x="536471" y="5260871"/>
            <a:ext cx="419100" cy="336757"/>
          </a:xfrm>
          <a:prstGeom prst="flowChartMerge">
            <a:avLst/>
          </a:prstGeom>
          <a:solidFill>
            <a:srgbClr val="FF0000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10" name="TextBox 9"/>
          <p:cNvSpPr txBox="1"/>
          <p:nvPr/>
        </p:nvSpPr>
        <p:spPr>
          <a:xfrm>
            <a:off x="1066800" y="5143501"/>
            <a:ext cx="7620000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emastikan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perjalanan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urusan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menepati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hukum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syarak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mendapat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60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diredhai</a:t>
            </a:r>
            <a:r>
              <a:rPr lang="en-US" sz="260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</a:t>
            </a:r>
          </a:p>
        </p:txBody>
      </p:sp>
    </p:spTree>
    <p:extLst>
      <p:ext uri="{BB962C8B-B14F-4D97-AF65-F5344CB8AC3E}">
        <p14:creationId xmlns:p14="http://schemas.microsoft.com/office/powerpoint/2010/main" val="87517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-9752" y="112693"/>
            <a:ext cx="9153752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Firman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Ta’ala</a:t>
            </a:r>
            <a:r>
              <a:rPr lang="en-US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surah </a:t>
            </a:r>
            <a:b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fi-FI" sz="28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al-A’raf : Ayat 96</a:t>
            </a:r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97900"/>
            <a:ext cx="9144000" cy="24929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EG" sz="5200" b="1" dirty="0" smtClean="0">
                <a:solidFill>
                  <a:srgbClr val="FFFF00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وَلَوْ أَنَّ أَهْلَ ٱلْقُرَىٰٓ ءَامَنُوا۟ وَٱتَّقَوْا۟ لَفَتَحْنَا عَلَيْهِم بَرَكَٰتٍ مِّنَ ٱلسَّمَآءِ وَٱلْأَرْضِ وَلَٰكِن كَذَّبُوا۟ فَأَخَذْنَٰهُم بِمَا كَانُوا۟ يَكْسِبُونَ</a:t>
            </a:r>
            <a:endParaRPr lang="ar-EG" sz="5200" b="1" dirty="0">
              <a:solidFill>
                <a:srgbClr val="FFFF00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3844022"/>
            <a:ext cx="9144000" cy="2785378"/>
          </a:xfrm>
          <a:prstGeom prst="rect">
            <a:avLst/>
          </a:prstGeom>
          <a:solidFill>
            <a:schemeClr val="bg1">
              <a:alpha val="47000"/>
            </a:schemeClr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“Dan (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Tuhan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berfirman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lagi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):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Sekiranya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penduduk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negeri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itu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serta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bertakwa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tentulah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akan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membuka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kepada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pintu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pengurniaan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) yang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melimpah-limpah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berkatnya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langit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bumi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mendustakan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(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Rasul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Kami),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lalu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Kami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timpakan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azab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seksa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disebabkan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apa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mereka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telah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MY" sz="2500" b="1" dirty="0" err="1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usahakan</a:t>
            </a:r>
            <a:r>
              <a:rPr lang="en-MY" sz="2500" b="1" dirty="0" smtClean="0">
                <a:ln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.”</a:t>
            </a:r>
            <a:endParaRPr lang="en-US" sz="2500" b="1" dirty="0">
              <a:ln>
                <a:solidFill>
                  <a:schemeClr val="tx1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1517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22" descr="لمعة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990600" y="-2133600"/>
            <a:ext cx="6121400" cy="5773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8103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35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1196400"/>
            <a:ext cx="9144000" cy="36625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آمِينَ ، يَا مُوَفِّقَ الطَّائِعِينَ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وَفِّقنَا لِطَاعَتِكَ أَجمَعِينَ</a:t>
            </a:r>
            <a:endParaRPr lang="ar-SA" sz="58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وَتُب عَلَينَا وَعَلَى المُسلِمِينَ</a:t>
            </a:r>
          </a:p>
          <a:p>
            <a:pPr algn="ctr" rtl="1"/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وَاغفِر ذَنبَ مَن يَقُولُ: «</a:t>
            </a:r>
            <a:r>
              <a:rPr lang="ar-SA" sz="58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أَستَغفِرُ اللهَ» </a:t>
            </a:r>
            <a:r>
              <a:rPr lang="ar-SA" sz="58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العَظِيمَ</a:t>
            </a:r>
          </a:p>
        </p:txBody>
      </p:sp>
      <p:sp>
        <p:nvSpPr>
          <p:cNvPr id="5" name="Rectangle 4"/>
          <p:cNvSpPr/>
          <p:nvPr/>
        </p:nvSpPr>
        <p:spPr>
          <a:xfrm>
            <a:off x="762000" y="251562"/>
            <a:ext cx="7772400" cy="707886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Doa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Antara</a:t>
            </a:r>
            <a:r>
              <a:rPr lang="en-US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Dua</a:t>
            </a:r>
            <a:r>
              <a:rPr lang="en-US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 </a:t>
            </a:r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IceAgeD" panose="04040505050107020902" pitchFamily="82" charset="0"/>
                <a:cs typeface="Aharoni" pitchFamily="2" charset="-79"/>
              </a:rPr>
              <a:t>Khutbah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IceAgeD" panose="04040505050107020902" pitchFamily="82" charset="0"/>
              <a:cs typeface="Aharoni" pitchFamily="2" charset="-79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676400" y="4800600"/>
            <a:ext cx="5715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1500" b="1" dirty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وَنَستَغفِرُ </a:t>
            </a:r>
            <a:r>
              <a:rPr lang="ar-SA" sz="11500" b="1" dirty="0" smtClean="0"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raditional Arabic" pitchFamily="2" charset="-78"/>
              </a:rPr>
              <a:t>اللهَ</a:t>
            </a:r>
            <a:endParaRPr lang="ar-SA" sz="11500" b="1" dirty="0"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raditional Arabic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20565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53" presetClass="entr" presetSubtype="16" fill="hold" grpId="0" nodeType="afterEffect">
                                  <p:stCondLst>
                                    <p:cond delay="5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/>
          <a:stretch>
            <a:fillRect/>
          </a:stretch>
        </p:blipFill>
        <p:spPr bwMode="auto">
          <a:xfrm>
            <a:off x="-609600" y="3611562"/>
            <a:ext cx="10438781" cy="1646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tx1">
                <a:alpha val="40000"/>
              </a:schemeClr>
            </a:glow>
          </a:effec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 l="12746" t="15909" r="12480"/>
          <a:stretch>
            <a:fillRect/>
          </a:stretch>
        </p:blipFill>
        <p:spPr bwMode="auto">
          <a:xfrm>
            <a:off x="381000" y="533400"/>
            <a:ext cx="832021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63500">
              <a:schemeClr val="tx1">
                <a:lumMod val="95000"/>
                <a:lumOff val="5000"/>
                <a:alpha val="40000"/>
              </a:schemeClr>
            </a:glow>
            <a:innerShdw blurRad="114300">
              <a:prstClr val="black"/>
            </a:innerShdw>
            <a:reflection blurRad="6350" stA="50000" endA="300" endPos="38500" dist="50800" dir="5400000" sy="-100000" algn="bl" rotWithShape="0"/>
          </a:effectLst>
          <a:scene3d>
            <a:camera prst="perspectiveFron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6555560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73076"/>
            <a:ext cx="9144000" cy="2554545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8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الحَمدُ </a:t>
            </a:r>
            <a:r>
              <a:rPr lang="ar-SA" sz="80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 الكَرِيمِ الوَهَّابِ</a:t>
            </a:r>
            <a:r>
              <a:rPr lang="ar-SA" sz="8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،</a:t>
            </a:r>
            <a:r>
              <a:rPr lang="en-US" sz="8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/>
            </a:r>
            <a:br>
              <a:rPr lang="en-US" sz="8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</a:br>
            <a:r>
              <a:rPr lang="ar-SA" sz="8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الغَفُورِ </a:t>
            </a:r>
            <a:r>
              <a:rPr lang="ar-SA" sz="80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التَّوَّابِ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4197965"/>
            <a:ext cx="9144000" cy="2431435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8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8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38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8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Mulia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melimpah-limpah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pemberian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Pengampun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Penerima</a:t>
            </a:r>
            <a:r>
              <a:rPr lang="en-US" sz="38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8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Taubat</a:t>
            </a:r>
            <a:endParaRPr lang="en-US" sz="38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065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epada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0476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73076"/>
            <a:ext cx="9144000" cy="2308324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72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الحَمدُ </a:t>
            </a:r>
            <a:r>
              <a:rPr lang="ar-SA" sz="72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للهِ </a:t>
            </a:r>
            <a:r>
              <a:rPr lang="ar-SA" sz="72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وَكَفَىٰ</a:t>
            </a:r>
            <a:r>
              <a:rPr lang="ar-SA" sz="72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، وَسَلاَمٌ عَلَىٰ عِبَادِهِ الَّذِيْنَ اصْطَفَىٰ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844022"/>
            <a:ext cx="9144000" cy="2785378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puji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hanya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mencukupi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segalanya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selamat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(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Nabi-nabi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yang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dipilih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65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Pujian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epada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Allah </a:t>
            </a:r>
            <a:r>
              <a:rPr lang="en-US" sz="40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SWT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940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95400"/>
            <a:ext cx="9144000" cy="2123658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66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لَّا إِلَهَ إِلاَّ اللهُ وَحْدَهُ لاَ شَرِيْكَ لَهُ، وَأَشْهَدُ أَنَّ مُحَمَّداً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57813"/>
            <a:ext cx="9144000" cy="3323987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SAW)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65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182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71600"/>
            <a:ext cx="9144000" cy="1938992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اللّهُمَّ </a:t>
            </a:r>
            <a:r>
              <a:rPr lang="ar-SA" sz="60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صَلِّ وَسَلِّمْ عَلَى نَبِيِّنَا مُحَمَّدٍ، وَعَلَى آلِهِ وَصَحبِهِ، ومَنِ تَبِعَهُم بِإِحسَانٍ إِلَى يَومِ المَئَابِ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674745"/>
            <a:ext cx="9144000" cy="2954655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1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sebaiknya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1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1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dikembalikan</a:t>
            </a:r>
            <a:endParaRPr lang="en-US" sz="31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576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25940"/>
            <a:ext cx="9144000" cy="1938992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0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اِتَّقُوا </a:t>
            </a:r>
            <a:r>
              <a:rPr lang="ar-SA" sz="60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اللهَ رَبَّكُم، وَسَلُوا اللهَ قَبُولَ أَعمَالِكُم وَطَاعَاتِكُم؛ فَإِنَّ اللهَ عَلِيمٌ بِالمُتَّقِينَ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65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3457813"/>
            <a:ext cx="9144000" cy="3323987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Bertakwalah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mohonlah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perkenan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diterima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amalan-amalan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ketaatan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kamu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sesungguhnya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Mengetahui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perihal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orang-orang yang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endParaRPr lang="en-US" sz="35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02175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09600"/>
            <a:ext cx="9144000" cy="51435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724128" y="3886200"/>
            <a:ext cx="3384260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(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Surah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Al-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Ahzab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: </a:t>
            </a:r>
            <a:r>
              <a:rPr lang="en-US" sz="2000" i="1" kern="0" dirty="0" err="1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Ayat</a:t>
            </a:r>
            <a:r>
              <a:rPr lang="en-US" sz="2000" i="1" kern="0" dirty="0">
                <a:ln>
                  <a:solidFill>
                    <a:srgbClr val="FFFF00"/>
                  </a:solidFill>
                </a:ln>
                <a:solidFill>
                  <a:schemeClr val="bg1"/>
                </a:solidFill>
                <a:effectLst>
                  <a:glow rad="101600">
                    <a:sysClr val="windowText" lastClr="000000">
                      <a:alpha val="60000"/>
                    </a:sys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cs typeface="Arial" pitchFamily="34" charset="0"/>
              </a:rPr>
              <a:t> 56)</a:t>
            </a:r>
          </a:p>
        </p:txBody>
      </p:sp>
      <p:sp>
        <p:nvSpPr>
          <p:cNvPr id="7" name="Rectangle 6"/>
          <p:cNvSpPr/>
          <p:nvPr/>
        </p:nvSpPr>
        <p:spPr>
          <a:xfrm>
            <a:off x="0" y="4340186"/>
            <a:ext cx="9144000" cy="2492990"/>
          </a:xfrm>
          <a:prstGeom prst="rect">
            <a:avLst/>
          </a:prstGeom>
          <a:solidFill>
            <a:srgbClr val="4A9A0E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“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Sesungguhnya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llah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T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aala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para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malaikat-Nya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sentiasa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N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abi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(Muhammad SAW).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Wahai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orang-orang yang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beriman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!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Berselawatlah</a:t>
            </a:r>
            <a:r>
              <a:rPr lang="en-US" sz="2600" b="1" dirty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kamu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serta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ucapkanlah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salam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sejahtera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penghormatan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ke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atasnya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dengan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 </a:t>
            </a:r>
            <a:r>
              <a:rPr lang="en-US" sz="2600" b="1" dirty="0" err="1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sepenuhnya</a:t>
            </a:r>
            <a:r>
              <a:rPr lang="en-US" sz="2600" b="1" dirty="0" smtClean="0">
                <a:ln>
                  <a:solidFill>
                    <a:prstClr val="black"/>
                  </a:solidFill>
                </a:ln>
                <a:solidFill>
                  <a:srgbClr val="FFFF99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  <a:cs typeface="Arial" charset="0"/>
              </a:rPr>
              <a:t>”</a:t>
            </a:r>
            <a:endParaRPr lang="en-US" sz="2600" b="1" dirty="0">
              <a:ln>
                <a:solidFill>
                  <a:prstClr val="black"/>
                </a:solidFill>
              </a:ln>
              <a:solidFill>
                <a:srgbClr val="FFFF99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/>
                </a:outerShdw>
              </a:effectLst>
              <a:latin typeface="Arial Black" pitchFamily="34" charset="0"/>
              <a:cs typeface="Arial" charset="0"/>
            </a:endParaRPr>
          </a:p>
        </p:txBody>
      </p:sp>
      <p:sp>
        <p:nvSpPr>
          <p:cNvPr id="10" name="Round Diagonal Corner Rectangle 9"/>
          <p:cNvSpPr/>
          <p:nvPr/>
        </p:nvSpPr>
        <p:spPr>
          <a:xfrm>
            <a:off x="2627784" y="116633"/>
            <a:ext cx="6048672" cy="1512167"/>
          </a:xfrm>
          <a:prstGeom prst="round2DiagRect">
            <a:avLst>
              <a:gd name="adj1" fmla="val 14211"/>
              <a:gd name="adj2" fmla="val 0"/>
            </a:avLst>
          </a:prstGeom>
          <a:gradFill flip="none" rotWithShape="1">
            <a:gsLst>
              <a:gs pos="0">
                <a:srgbClr val="33CC33">
                  <a:shade val="30000"/>
                  <a:satMod val="115000"/>
                </a:srgbClr>
              </a:gs>
              <a:gs pos="7000">
                <a:srgbClr val="33CC33">
                  <a:shade val="67500"/>
                  <a:satMod val="115000"/>
                </a:srgbClr>
              </a:gs>
              <a:gs pos="100000">
                <a:srgbClr val="33CC33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bg1"/>
            </a:solidFill>
          </a:ln>
          <a:effectLst>
            <a:glow rad="63500">
              <a:schemeClr val="tx1"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Memperbanyakkan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ucapan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salam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junjungan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mulia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200" dirty="0" err="1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Rasulullah</a:t>
            </a:r>
            <a:r>
              <a:rPr lang="en-US" sz="2200" dirty="0" smtClean="0">
                <a:ln w="18415" cmpd="sng">
                  <a:solidFill>
                    <a:prstClr val="white"/>
                  </a:solidFill>
                  <a:prstDash val="solid"/>
                </a:ln>
                <a:solidFill>
                  <a:prstClr val="black"/>
                </a:solidFill>
                <a:effectLst>
                  <a:glow rad="101600">
                    <a:prstClr val="white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 SAW</a:t>
            </a:r>
            <a:endParaRPr lang="en-US" sz="2200" dirty="0">
              <a:ln w="18415" cmpd="sng">
                <a:solidFill>
                  <a:prstClr val="white"/>
                </a:solidFill>
                <a:prstDash val="solid"/>
              </a:ln>
              <a:solidFill>
                <a:prstClr val="black"/>
              </a:solidFill>
              <a:effectLst>
                <a:glow rad="101600">
                  <a:prstClr val="white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Notched Right Arrow 8"/>
          <p:cNvSpPr/>
          <p:nvPr/>
        </p:nvSpPr>
        <p:spPr>
          <a:xfrm>
            <a:off x="611560" y="116632"/>
            <a:ext cx="2249238" cy="1512168"/>
          </a:xfrm>
          <a:prstGeom prst="notchedRightArrow">
            <a:avLst>
              <a:gd name="adj1" fmla="val 41162"/>
              <a:gd name="adj2" fmla="val 50000"/>
            </a:avLst>
          </a:prstGeom>
          <a:solidFill>
            <a:srgbClr val="FFFF00"/>
          </a:solidFill>
          <a:ln>
            <a:solidFill>
              <a:schemeClr val="tx1"/>
            </a:solidFill>
          </a:ln>
          <a:effectLst>
            <a:glow rad="101600">
              <a:schemeClr val="tx1">
                <a:alpha val="6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 err="1">
                <a:ln w="3175" cmpd="sng">
                  <a:solidFill>
                    <a:sysClr val="windowText" lastClr="0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Black" pitchFamily="34" charset="0"/>
              </a:rPr>
              <a:t>Seruan</a:t>
            </a:r>
            <a:endParaRPr lang="en-US" sz="2400" dirty="0">
              <a:ln w="3175" cmpd="sng">
                <a:solidFill>
                  <a:sysClr val="windowText" lastClr="0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prstClr val="black">
                    <a:alpha val="60000"/>
                  </a:prst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422589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74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88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52400" y="4288810"/>
            <a:ext cx="8861006" cy="2492990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Allah,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mpunkanlah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osa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olongan</a:t>
            </a:r>
            <a:r>
              <a:rPr kumimoji="0" lang="ar-SA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panose="020B0604020202020204" pitchFamily="34" charset="0"/>
              </a:rPr>
              <a:t> </a:t>
            </a:r>
            <a:r>
              <a:rPr lang="en-GB" sz="2600" b="1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uslimin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Muslimat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Mukminin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GB" sz="2600" b="1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an </a:t>
            </a:r>
            <a:r>
              <a:rPr kumimoji="0" lang="en-US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Mukminat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,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sama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ada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masih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hidup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atau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telah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meninggal</a:t>
            </a:r>
            <a:r>
              <a:rPr kumimoji="0" lang="en-GB" sz="2600" b="1" i="0" u="none" strike="noStrike" kern="1200" cap="none" spc="0" normalizeH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dunia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Sesungguhnya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En</a:t>
            </a:r>
            <a:r>
              <a:rPr kumimoji="0" lang="en-US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g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kau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Mendengar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Maha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Memakbulkan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segala</a:t>
            </a:r>
            <a:r>
              <a:rPr kumimoji="0" lang="en-GB" sz="26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26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permintaan</a:t>
            </a:r>
            <a:r>
              <a:rPr kumimoji="0" lang="en-GB" sz="26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.</a:t>
            </a:r>
            <a:endParaRPr kumimoji="0" lang="en-GB" sz="26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97426" y="1143000"/>
            <a:ext cx="8532813" cy="276998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اللَّهُمَّ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اغفِر 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لِ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لمُؤمِنِينَ وَالمُؤمِنَاتِ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 وَا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لمُسلِمِينَ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وَالمُسلِمَاتِ، الأَحيَاءِ مِنهُم وَالأَموَات</a:t>
            </a:r>
            <a:r>
              <a:rPr kumimoji="0" lang="ar-SA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،</a:t>
            </a: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Arial" panose="020B0604020202020204" pitchFamily="34" charset="0"/>
              </a:rPr>
              <a:t> </a:t>
            </a:r>
            <a:endParaRPr kumimoji="0" lang="ar-SA" sz="5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8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إِنَّكَ 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سَمِيعٌ قَرِيبٌ م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ُجِيبُ الدَّعَوَات</a:t>
            </a:r>
            <a:r>
              <a:rPr kumimoji="0" lang="ar-SA" sz="5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ِ</a:t>
            </a:r>
            <a:endParaRPr kumimoji="0" lang="en-US" sz="5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849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521719" y="111204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3328" y="1382554"/>
            <a:ext cx="8861006" cy="5170646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“</a:t>
            </a:r>
            <a:r>
              <a:rPr kumimoji="0" lang="en-GB" sz="3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3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3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jadikanlah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kami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hamba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hamba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-Mu yang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taat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melaksanakan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kewajipan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solat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menunaikan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melalui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Majlis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Agama Islam Dan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Adat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Melayu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Terengganu (MAIDAM)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kurniakanlah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rahmat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pembayar-pembayar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zakat.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Jadikanlah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usaha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MAIDAM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dalam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mengagihkan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zakat di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negeri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Terengganu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sebagai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satu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langkah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yang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berkesan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bagi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melepaskan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asnaf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dari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belenggu</a:t>
            </a:r>
            <a:r>
              <a:rPr lang="en-US" sz="3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3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kemiskinan</a:t>
            </a:r>
            <a:r>
              <a:rPr lang="en-US" sz="3000" b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.”</a:t>
            </a:r>
            <a:endParaRPr kumimoji="0" lang="en-GB" sz="3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729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3999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21719" y="111204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953000"/>
            <a:ext cx="1988956" cy="1752600"/>
          </a:xfrm>
          <a:prstGeom prst="ellipse">
            <a:avLst/>
          </a:prstGeom>
          <a:ln w="22225" cap="rnd">
            <a:solidFill>
              <a:srgbClr val="333333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" name="Rectangle 2"/>
          <p:cNvSpPr/>
          <p:nvPr/>
        </p:nvSpPr>
        <p:spPr>
          <a:xfrm>
            <a:off x="133328" y="1694795"/>
            <a:ext cx="8861006" cy="4401205"/>
          </a:xfrm>
          <a:prstGeom prst="rect">
            <a:avLst/>
          </a:prstGeom>
          <a:gradFill>
            <a:gsLst>
              <a:gs pos="0">
                <a:schemeClr val="dk1">
                  <a:tint val="50000"/>
                  <a:satMod val="300000"/>
                </a:schemeClr>
              </a:gs>
              <a:gs pos="28000">
                <a:schemeClr val="dk1">
                  <a:tint val="37000"/>
                  <a:satMod val="300000"/>
                  <a:alpha val="0"/>
                </a:schemeClr>
              </a:gs>
              <a:gs pos="100000">
                <a:schemeClr val="bg1">
                  <a:alpha val="48000"/>
                </a:schemeClr>
              </a:gs>
            </a:gsLst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“</a:t>
            </a:r>
            <a:r>
              <a:rPr kumimoji="0" lang="en-GB" sz="4000" b="1" i="0" u="none" strike="noStrike" kern="1200" cap="none" spc="0" normalizeH="0" baseline="0" noProof="0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Ya</a:t>
            </a:r>
            <a:r>
              <a:rPr kumimoji="0" lang="en-GB" sz="4000" b="1" i="0" u="none" strike="noStrike" kern="1200" cap="none" spc="0" normalizeH="0" baseline="0" noProof="0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kumimoji="0" lang="en-GB" sz="4000" b="1" i="0" u="none" strike="noStrike" kern="1200" cap="none" spc="0" normalizeH="0" baseline="0" noProof="0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Arial Unicode MS" pitchFamily="34" charset="-128"/>
                <a:cs typeface="Arial" charset="0"/>
              </a:rPr>
              <a:t>Allah,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kurniakanlah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juga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kepada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kami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kesejahteraan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keamanan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keselamatan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serta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perlindungan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daripada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maksiat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,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bala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bencana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dan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wabak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penyakit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berbahaya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</a:t>
            </a:r>
            <a:r>
              <a:rPr lang="en-US" sz="40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khususnya</a:t>
            </a:r>
            <a:r>
              <a:rPr lang="en-US" sz="40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ea typeface="Arial Unicode MS" pitchFamily="34" charset="-128"/>
                <a:cs typeface="Arial" charset="0"/>
              </a:rPr>
              <a:t> COVID-19”</a:t>
            </a:r>
            <a:endParaRPr kumimoji="0" lang="en-GB" sz="4000" b="1" i="0" u="none" strike="noStrike" kern="1200" cap="none" spc="0" normalizeH="0" baseline="0" noProof="0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Arial Unicode MS" pitchFamily="34" charset="-128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303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9388" y="1143000"/>
            <a:ext cx="8785225" cy="563231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ادفَع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عَنَّا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البَلَاءَ وَالوَبَاءَ وَالفَحشَاءَ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مَا لَا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يَصرِفُهُ غَيرُكَ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 </a:t>
            </a:r>
            <a:endParaRPr kumimoji="0" lang="en-US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إِنَّا نَعُوذُ بِكَ مِنَ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البَرَصِ وَالجُنُونِ وَالجُذَامِ وَ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مِن 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سَيِّئِ الأَسقَامِ</a:t>
            </a:r>
            <a:r>
              <a:rPr lang="ar-SA" sz="6000" b="1" dirty="0"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  <a:cs typeface="Traditional Arabic" pitchFamily="2" charset="-78"/>
              </a:rPr>
              <a:t>.</a:t>
            </a:r>
            <a:endParaRPr kumimoji="0" lang="ar-SA" sz="60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  <a:p>
            <a:pPr marL="0" marR="0" lvl="0" indent="0" algn="ct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اللَّهُمَّ اشفِ مَرضَانَا وَارحَم م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َّ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وتَانَا وَال</a:t>
            </a:r>
            <a:r>
              <a:rPr kumimoji="0" lang="ar-SA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ْ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طُف </a:t>
            </a:r>
            <a:r>
              <a:rPr kumimoji="0" lang="ar-EG" sz="60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بِنَا فِيمَا نَزَلَ بِنَا</a:t>
            </a:r>
            <a:r>
              <a:rPr kumimoji="0" lang="ar-EG" sz="6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cs typeface="Traditional Arabic" pitchFamily="2" charset="-78"/>
              </a:rPr>
              <a:t>.</a:t>
            </a:r>
            <a:endParaRPr kumimoji="0" lang="ar-EG" sz="60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cs typeface="Traditional Arabic" pitchFamily="2" charset="-78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22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863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295400"/>
            <a:ext cx="9144000" cy="2123658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66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وَأَشْهَدُ </a:t>
            </a:r>
            <a:r>
              <a:rPr lang="ar-SA" sz="66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أَنْ لَّا إِلَهَ إِلاَّ اللهُ وَحْدَهُ لاَ شَرِيْكَ لَهُ، وَأَشْهَدُ أَنَّ مُحَمَّداً عَبْدُهُ وَرَسُوْلُهُ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457813"/>
            <a:ext cx="9144000" cy="3323987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bahawasanya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Tuhan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selain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Yang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Maha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Esa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tiada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sekutu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bagi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-Nya,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aku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bersaksi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bahawa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(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5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SAW)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hamba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5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utusan</a:t>
            </a:r>
            <a:r>
              <a:rPr lang="en-US" sz="35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</a:t>
            </a:r>
          </a:p>
        </p:txBody>
      </p:sp>
      <p:sp>
        <p:nvSpPr>
          <p:cNvPr id="6" name="Rectangle 5"/>
          <p:cNvSpPr/>
          <p:nvPr/>
        </p:nvSpPr>
        <p:spPr>
          <a:xfrm>
            <a:off x="838200" y="2065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Syahadah</a:t>
            </a:r>
            <a:endParaRPr lang="en-US" sz="40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16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 Box 60"/>
          <p:cNvSpPr txBox="1">
            <a:spLocks noChangeArrowheads="1"/>
          </p:cNvSpPr>
          <p:nvPr/>
        </p:nvSpPr>
        <p:spPr bwMode="auto">
          <a:xfrm>
            <a:off x="228602" y="1041023"/>
            <a:ext cx="8735886" cy="5816977"/>
          </a:xfrm>
          <a:prstGeom prst="rect">
            <a:avLst/>
          </a:prstGeom>
          <a:gradFill>
            <a:gsLst>
              <a:gs pos="46000">
                <a:srgbClr val="F4F0FA">
                  <a:alpha val="5882"/>
                </a:srgbClr>
              </a:gs>
              <a:gs pos="100000">
                <a:schemeClr val="bg1"/>
              </a:gs>
              <a:gs pos="0">
                <a:srgbClr val="CEBAEC"/>
              </a:gs>
            </a:gsLst>
          </a:gradFill>
          <a:ln>
            <a:headEnd/>
            <a:tailEnd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رَبَّنَا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آتِنَا فِي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الدُّنيَا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َفِي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الآخِرَةِ حَسَنَةً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َقِنَا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عَذَابَ النَّارِ. وَصَلَّى اللهُ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سَيِّدِنَا مُحَمَّدٍ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ّ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َعَل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ى </a:t>
            </a:r>
            <a:r>
              <a:rPr kumimoji="0" lang="ar-EG" sz="54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آلِهِ 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وَصَحبِهِ وَسَلَّم</a:t>
            </a:r>
            <a:r>
              <a:rPr kumimoji="0" lang="ar-SA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َ</a:t>
            </a: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. </a:t>
            </a:r>
            <a:endParaRPr kumimoji="0" lang="ar-SA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EG" sz="5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/>
                <a:ea typeface="+mn-ea"/>
                <a:cs typeface="Traditional Arabic" pitchFamily="2" charset="-78"/>
              </a:rPr>
              <a:t>وَالحَمدُ للهِ رَبِّ العَالَمِينَ.</a:t>
            </a:r>
            <a:endParaRPr kumimoji="0" lang="en-US" sz="5400" b="1" i="0" u="none" strike="noStrike" kern="120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/>
              <a:ea typeface="+mn-ea"/>
              <a:cs typeface="Traditional Arabic" pitchFamily="2" charset="-78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ea typeface="+mn-ea"/>
              <a:cs typeface="Arial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Ya</a:t>
            </a:r>
            <a:r>
              <a:rPr kumimoji="0" lang="en-US" sz="36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srgbClr val="FFC0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ea typeface="+mn-ea"/>
                <a:cs typeface="Arial" charset="0"/>
              </a:rPr>
              <a:t> Allah…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Kurniakanlah</a:t>
            </a:r>
            <a:r>
              <a:rPr kumimoji="0" lang="en-US" sz="3200" b="1" i="0" u="none" strike="noStrike" kern="1200" cap="none" spc="0" normalizeH="0" baseline="0" noProof="0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epada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ami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k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unia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Arial" charset="0"/>
              </a:rPr>
              <a:t>d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an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kebaikan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di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akhirat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serta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hindarilah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kami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dari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seksaan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neraka</a:t>
            </a:r>
            <a:r>
              <a:rPr kumimoji="0" lang="en-US" sz="3200" b="1" i="0" u="none" strike="noStrike" kern="1200" cap="none" spc="0" normalizeH="0" baseline="0" noProof="0" dirty="0" smtClean="0">
                <a:ln w="12700"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 Black" pitchFamily="34" charset="0"/>
                <a:cs typeface="Arial" charset="0"/>
              </a:rPr>
              <a:t>.</a:t>
            </a:r>
            <a:endParaRPr kumimoji="0" lang="en-US" sz="3200" b="1" i="0" u="none" strike="noStrike" kern="1200" cap="none" spc="0" normalizeH="0" baseline="0" noProof="0" dirty="0">
              <a:ln w="12700"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 Black" pitchFamily="34" charset="0"/>
              <a:cs typeface="Arial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521719" y="17658"/>
            <a:ext cx="2084225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DOA</a:t>
            </a:r>
            <a:endParaRPr lang="en-US" sz="6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935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60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460718"/>
            <a:ext cx="9144000" cy="1815882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56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اللّهُمَّ </a:t>
            </a:r>
            <a:r>
              <a:rPr lang="ar-SA" sz="56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صَلِّ وَسَلِّمْ وَبَارِكْ عَلىَ سَيِّدِنَا مُحَمَّدٍ، وَعَلَى آلِهِ وَأَصْحَابِهِ وَمَنْ تَبِعَهُمْ بِإِحْسَانٍ إِلَى يَوْمِ الدِّيْنِ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3582412"/>
            <a:ext cx="9144000" cy="3046988"/>
          </a:xfrm>
          <a:prstGeom prst="rect">
            <a:avLst/>
          </a:prstGeom>
          <a:gradFill flip="none" rotWithShape="1">
            <a:gsLst>
              <a:gs pos="0">
                <a:srgbClr val="C06832">
                  <a:alpha val="0"/>
                </a:srgbClr>
              </a:gs>
              <a:gs pos="50000">
                <a:srgbClr val="DBA477">
                  <a:alpha val="69000"/>
                </a:srgbClr>
              </a:gs>
              <a:gs pos="100000">
                <a:srgbClr val="DFAA95">
                  <a:alpha val="85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Ya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Allah,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cucurilah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rahmat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sejahtera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penghulu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kami (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Nabi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Muhammad (</a:t>
            </a:r>
            <a:r>
              <a:rPr lang="en-US" sz="3200" b="1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SAW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)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serta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atas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keluarganya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para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sahabatnya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mengikuti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semua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sebaiknya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sehingga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hari</a:t>
            </a:r>
            <a:r>
              <a:rPr lang="en-US" sz="3200" b="1" dirty="0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200" b="1" dirty="0" err="1">
                <a:ln w="12700">
                  <a:solidFill>
                    <a:sysClr val="windowText" lastClr="000000"/>
                  </a:solidFill>
                </a:ln>
                <a:solidFill>
                  <a:schemeClr val="accent5">
                    <a:lumMod val="40000"/>
                    <a:lumOff val="6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pembalasan</a:t>
            </a:r>
            <a:endParaRPr lang="en-US" sz="3200" b="1" dirty="0">
              <a:ln w="12700">
                <a:solidFill>
                  <a:sysClr val="windowText" lastClr="000000"/>
                </a:solidFill>
              </a:ln>
              <a:solidFill>
                <a:schemeClr val="accent5">
                  <a:lumMod val="40000"/>
                  <a:lumOff val="6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228600"/>
            <a:ext cx="9144000" cy="600164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Selawat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atas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Nabi</a:t>
            </a:r>
            <a:r>
              <a:rPr lang="en-US" sz="3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Muhammad SAW</a:t>
            </a:r>
            <a:endParaRPr lang="en-US" sz="3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1325940"/>
            <a:ext cx="9144000" cy="1569660"/>
          </a:xfrm>
          <a:prstGeom prst="rect">
            <a:avLst/>
          </a:prstGeom>
          <a:solidFill>
            <a:schemeClr val="accent4">
              <a:lumMod val="50000"/>
              <a:alpha val="13000"/>
            </a:schemeClr>
          </a:solidFill>
        </p:spPr>
        <p:txBody>
          <a:bodyPr wrap="square"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SA" sz="48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فَقَالَ </a:t>
            </a:r>
            <a:r>
              <a:rPr lang="ar-SA" sz="4800" b="1" dirty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اللهُ تَعَالَى فِي القُرآنِ الكَرِيمِ : ﴿يَا أَيُّهَا الَّذِينَ آمَنُواْ اتَّقُواْ اللّهَ حَقَّ تُقَاتِهِ وَلاَ تَمُوتُنَّ إِلاَّ وَأَنتُم مُّسْلِمُونَ﴾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2996148"/>
            <a:ext cx="9144000" cy="3785652"/>
          </a:xfrm>
          <a:prstGeom prst="rect">
            <a:avLst/>
          </a:prstGeom>
          <a:gradFill flip="none" rotWithShape="1">
            <a:gsLst>
              <a:gs pos="0">
                <a:schemeClr val="accent5">
                  <a:alpha val="12000"/>
                </a:schemeClr>
              </a:gs>
              <a:gs pos="50000">
                <a:schemeClr val="accent5">
                  <a:lumMod val="60000"/>
                  <a:lumOff val="40000"/>
                  <a:alpha val="70000"/>
                </a:schemeClr>
              </a:gs>
              <a:gs pos="100000">
                <a:schemeClr val="accent5">
                  <a:lumMod val="40000"/>
                  <a:lumOff val="60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000" b="1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Marilah</a:t>
            </a:r>
            <a:r>
              <a:rPr lang="en-US" sz="3000" b="1" dirty="0" smtClean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bertakwa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kepada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Allah SWT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sebenar-benar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takwa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,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iaitu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dengan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melaksanakan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perintah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meninggalkan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segala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larangan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-Nya.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Mudah-mudahan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kita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tergolong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kalangan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mereka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beroleh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keberkatan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hidup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dunia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dan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kesejahteraan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yang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hakiki</a:t>
            </a:r>
            <a:r>
              <a:rPr lang="en-US" sz="3000" b="1" dirty="0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 di </a:t>
            </a:r>
            <a:r>
              <a:rPr lang="en-US" sz="3000" b="1" dirty="0" err="1">
                <a:ln w="12700"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Arial Black" pitchFamily="34" charset="0"/>
                <a:ea typeface="Arial Unicode MS" pitchFamily="34" charset="-128"/>
                <a:cs typeface="Arial" pitchFamily="34" charset="0"/>
              </a:rPr>
              <a:t>akhirat</a:t>
            </a:r>
            <a:endParaRPr lang="en-US" sz="3000" b="1" dirty="0">
              <a:ln w="12700"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Arial Black" pitchFamily="34" charset="0"/>
              <a:ea typeface="Arial Unicode MS" pitchFamily="34" charset="-128"/>
              <a:cs typeface="Arial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06514"/>
            <a:ext cx="750099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Pesanan</a:t>
            </a:r>
            <a:r>
              <a:rPr lang="en-US" sz="4000" dirty="0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4000" dirty="0" err="1">
                <a:ln>
                  <a:solidFill>
                    <a:sysClr val="windowText" lastClr="000000"/>
                  </a:solidFill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6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Taqwa</a:t>
            </a:r>
            <a:endParaRPr lang="en-US" sz="4000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effectLst>
                <a:glow rad="101600">
                  <a:prstClr val="black">
                    <a:alpha val="6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1206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686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228600"/>
            <a:ext cx="9143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idaman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insan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beriman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066800" y="1714916"/>
            <a:ext cx="7467600" cy="1866484"/>
          </a:xfrm>
          <a:prstGeom prst="roundRect">
            <a:avLst/>
          </a:prstGeom>
          <a:solidFill>
            <a:srgbClr val="DBA477"/>
          </a:solidFill>
          <a:ln>
            <a:solidFill>
              <a:schemeClr val="accent6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prst="cross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Hidup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bahagia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walaupun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tidak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memiliki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kemewahan</a:t>
            </a:r>
            <a:endParaRPr lang="en-US" sz="3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066800" y="4153316"/>
            <a:ext cx="7467600" cy="1866484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Berkat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membawa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erti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bertambah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32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2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berkembang</a:t>
            </a:r>
            <a:endParaRPr lang="en-US" sz="32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8" name="Striped Right Arrow 7"/>
          <p:cNvSpPr/>
          <p:nvPr/>
        </p:nvSpPr>
        <p:spPr>
          <a:xfrm rot="2643638">
            <a:off x="457199" y="1436332"/>
            <a:ext cx="914400" cy="716526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  <p:sp>
        <p:nvSpPr>
          <p:cNvPr id="9" name="Striped Right Arrow 8"/>
          <p:cNvSpPr/>
          <p:nvPr/>
        </p:nvSpPr>
        <p:spPr>
          <a:xfrm rot="2643638">
            <a:off x="412911" y="3905459"/>
            <a:ext cx="914400" cy="716526"/>
          </a:xfrm>
          <a:prstGeom prst="stripedRightArrow">
            <a:avLst/>
          </a:prstGeom>
          <a:solidFill>
            <a:schemeClr val="accent3">
              <a:lumMod val="60000"/>
              <a:lumOff val="40000"/>
            </a:scheme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91545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-1" y="76200"/>
            <a:ext cx="91439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dalam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b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</a:t>
            </a:r>
            <a:endParaRPr lang="en-US" sz="2800" dirty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380998" y="1691148"/>
            <a:ext cx="8382000" cy="2195052"/>
          </a:xfrm>
          <a:prstGeom prst="roundRect">
            <a:avLst/>
          </a:prstGeom>
          <a:gradFill flip="none" rotWithShape="1">
            <a:gsLst>
              <a:gs pos="0">
                <a:schemeClr val="accent5">
                  <a:lumMod val="75000"/>
                </a:schemeClr>
              </a:gs>
              <a:gs pos="50000">
                <a:schemeClr val="accent5">
                  <a:lumMod val="60000"/>
                  <a:lumOff val="40000"/>
                </a:schemeClr>
              </a:gs>
              <a:gs pos="100000">
                <a:schemeClr val="accent5">
                  <a:lumMod val="20000"/>
                  <a:lumOff val="80000"/>
                </a:schemeClr>
              </a:gs>
            </a:gsLst>
            <a:lin ang="10800000" scaled="1"/>
            <a:tileRect/>
          </a:gradFill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ita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dituntut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memohon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daripada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SWT agar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segala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nikmat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kurniaan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-Nya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disertai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dengan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endParaRPr lang="en-US" sz="2800" dirty="0" smtClean="0">
              <a:ln w="12700"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12" name="Right Arrow Callout 11"/>
          <p:cNvSpPr/>
          <p:nvPr/>
        </p:nvSpPr>
        <p:spPr>
          <a:xfrm>
            <a:off x="761997" y="4419601"/>
            <a:ext cx="8000999" cy="2091812"/>
          </a:xfrm>
          <a:prstGeom prst="rightArrowCallout">
            <a:avLst>
              <a:gd name="adj1" fmla="val 25000"/>
              <a:gd name="adj2" fmla="val 25000"/>
              <a:gd name="adj3" fmla="val 25000"/>
              <a:gd name="adj4" fmla="val 86461"/>
            </a:avLst>
          </a:prstGeom>
          <a:solidFill>
            <a:srgbClr val="7EF6D1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Setiap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kebaikan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yang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dikurniakan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Allah </a:t>
            </a:r>
            <a:b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</a:b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tanda-tandanya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:</a:t>
            </a:r>
          </a:p>
        </p:txBody>
      </p:sp>
    </p:spTree>
    <p:extLst>
      <p:ext uri="{BB962C8B-B14F-4D97-AF65-F5344CB8AC3E}">
        <p14:creationId xmlns:p14="http://schemas.microsoft.com/office/powerpoint/2010/main" val="980853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50000"/>
                    </a14:imgEffect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447800" y="228600"/>
            <a:ext cx="7619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Keberkatan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ada</a:t>
            </a:r>
            <a:r>
              <a:rPr lang="en-US" sz="3600" dirty="0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3600" dirty="0" err="1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</a:t>
            </a:r>
            <a:r>
              <a:rPr lang="en-US" sz="3600" dirty="0" err="1" smtClean="0">
                <a:ln w="12700">
                  <a:solidFill>
                    <a:sysClr val="windowText" lastClr="000000"/>
                  </a:solidFill>
                </a:ln>
                <a:solidFill>
                  <a:srgbClr val="66FF33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mur</a:t>
            </a:r>
            <a:endParaRPr lang="en-US" sz="3600" dirty="0">
              <a:ln w="12700">
                <a:solidFill>
                  <a:sysClr val="windowText" lastClr="000000"/>
                </a:solidFill>
              </a:ln>
              <a:solidFill>
                <a:srgbClr val="66FF33"/>
              </a:solidFill>
              <a:effectLst>
                <a:glow rad="101600">
                  <a:schemeClr val="tx1">
                    <a:alpha val="6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sp>
        <p:nvSpPr>
          <p:cNvPr id="4" name="Octagon 3"/>
          <p:cNvSpPr/>
          <p:nvPr/>
        </p:nvSpPr>
        <p:spPr>
          <a:xfrm>
            <a:off x="152400" y="76200"/>
            <a:ext cx="1219200" cy="990600"/>
          </a:xfrm>
          <a:prstGeom prst="octagon">
            <a:avLst/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1</a:t>
            </a:r>
          </a:p>
        </p:txBody>
      </p:sp>
      <p:sp>
        <p:nvSpPr>
          <p:cNvPr id="5" name="Horizontal Scroll 4"/>
          <p:cNvSpPr/>
          <p:nvPr/>
        </p:nvSpPr>
        <p:spPr>
          <a:xfrm>
            <a:off x="381000" y="1143000"/>
            <a:ext cx="8305800" cy="2209800"/>
          </a:xfrm>
          <a:prstGeom prst="horizontalScroll">
            <a:avLst>
              <a:gd name="adj" fmla="val 4142"/>
            </a:avLst>
          </a:prstGeom>
          <a:solidFill>
            <a:schemeClr val="bg2">
              <a:lumMod val="75000"/>
            </a:schemeClr>
          </a:solidFill>
          <a:ln>
            <a:solidFill>
              <a:srgbClr val="C068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5400" b="1" dirty="0" smtClean="0">
                <a:ln w="3175" cmpd="sng">
                  <a:noFill/>
                  <a:prstDash val="solid"/>
                </a:ln>
                <a:solidFill>
                  <a:schemeClr val="bg1"/>
                </a:solidFill>
                <a:effectLst>
                  <a:glow rad="63500">
                    <a:schemeClr val="tx1"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raditional Arabic" pitchFamily="2" charset="-78"/>
                <a:cs typeface="Traditional Arabic" pitchFamily="2" charset="-78"/>
              </a:rPr>
              <a:t>خَيرُ النَّاسِ مَن طَالَ عُمرُهُ وَحَسُنَ عَمَلُهُ، وَشَرُّ النَّاسِ مَن طَالَ عُمرُهُ وَسَاءَ عَمَلُهُ</a:t>
            </a:r>
          </a:p>
        </p:txBody>
      </p:sp>
      <p:sp>
        <p:nvSpPr>
          <p:cNvPr id="6" name="Rectangle 5"/>
          <p:cNvSpPr/>
          <p:nvPr/>
        </p:nvSpPr>
        <p:spPr>
          <a:xfrm>
            <a:off x="228600" y="3505200"/>
            <a:ext cx="8763000" cy="327660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Maksudnya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: "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Sebaik-baik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panjang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umurnya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baik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perbuatannya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manakala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seburuk-buruk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manusia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pula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ialah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orang yang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panjang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umurnya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tetapi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buruk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perbuatannya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" .</a:t>
            </a:r>
          </a:p>
          <a:p>
            <a:pPr algn="r"/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(Hadis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riwayat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Ahmad </a:t>
            </a:r>
            <a:r>
              <a:rPr lang="en-US" sz="2800" dirty="0" err="1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dan</a:t>
            </a:r>
            <a:r>
              <a:rPr lang="en-US" sz="2800" dirty="0" smtClean="0">
                <a:ln w="1270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al-Hakim)</a:t>
            </a:r>
          </a:p>
        </p:txBody>
      </p:sp>
    </p:spTree>
    <p:extLst>
      <p:ext uri="{BB962C8B-B14F-4D97-AF65-F5344CB8AC3E}">
        <p14:creationId xmlns:p14="http://schemas.microsoft.com/office/powerpoint/2010/main" val="1005471856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573</TotalTime>
  <Words>1101</Words>
  <Application>Microsoft Office PowerPoint</Application>
  <PresentationFormat>On-screen Show (4:3)</PresentationFormat>
  <Paragraphs>100</Paragraphs>
  <Slides>32</Slides>
  <Notes>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Unit Pengimarahan</dc:creator>
  <cp:lastModifiedBy>User</cp:lastModifiedBy>
  <cp:revision>24</cp:revision>
  <dcterms:created xsi:type="dcterms:W3CDTF">2020-12-24T04:19:19Z</dcterms:created>
  <dcterms:modified xsi:type="dcterms:W3CDTF">2020-12-28T14:03:26Z</dcterms:modified>
</cp:coreProperties>
</file>